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71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710" autoAdjust="0"/>
  </p:normalViewPr>
  <p:slideViewPr>
    <p:cSldViewPr>
      <p:cViewPr>
        <p:scale>
          <a:sx n="70" d="100"/>
          <a:sy n="70" d="100"/>
        </p:scale>
        <p:origin x="-138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463D-E1CA-4DE3-8509-EBA4E8E90AB8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0089-BBFD-4685-B390-D5E0F6AD2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463D-E1CA-4DE3-8509-EBA4E8E90AB8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0089-BBFD-4685-B390-D5E0F6AD2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463D-E1CA-4DE3-8509-EBA4E8E90AB8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0089-BBFD-4685-B390-D5E0F6AD2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463D-E1CA-4DE3-8509-EBA4E8E90AB8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0089-BBFD-4685-B390-D5E0F6AD2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463D-E1CA-4DE3-8509-EBA4E8E90AB8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0089-BBFD-4685-B390-D5E0F6AD2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463D-E1CA-4DE3-8509-EBA4E8E90AB8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0089-BBFD-4685-B390-D5E0F6AD2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463D-E1CA-4DE3-8509-EBA4E8E90AB8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0089-BBFD-4685-B390-D5E0F6AD2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463D-E1CA-4DE3-8509-EBA4E8E90AB8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0089-BBFD-4685-B390-D5E0F6AD2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463D-E1CA-4DE3-8509-EBA4E8E90AB8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0089-BBFD-4685-B390-D5E0F6AD2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463D-E1CA-4DE3-8509-EBA4E8E90AB8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0089-BBFD-4685-B390-D5E0F6AD2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463D-E1CA-4DE3-8509-EBA4E8E90AB8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360089-BBFD-4685-B390-D5E0F6AD28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6B463D-E1CA-4DE3-8509-EBA4E8E90AB8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360089-BBFD-4685-B390-D5E0F6AD285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blinds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8001000" cy="30480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Competitive Examinations Conducted by West Bengal Public Service Commission (WBPSC) 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505200"/>
            <a:ext cx="8610600" cy="1752600"/>
          </a:xfrm>
        </p:spPr>
        <p:txBody>
          <a:bodyPr>
            <a:normAutofit fontScale="92500"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WEST BENGAL CIVIL SERVICE (EXECUTIVE)ETC. EXAMINATION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MISCELLANEOUS SERVICES RECRUITMENT EXAMINATON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CLERKSHIP EXAMINATION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OTHER SPECIAL EXAMINATIONS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Group A, C &amp; D : 21 years – 36 years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Group B : 20 years – 36 years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Concession of Age 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 &amp; ST 	 	5 yrs.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OBC	  	 3 yrs.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PWD 	            Upper age limit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relaxable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up to 		            45 years.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590800" y="35814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514600" y="40386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514600" y="44196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en-US" b="1" u="sng" dirty="0" smtClean="0"/>
              <a:t> - A</a:t>
            </a:r>
            <a:endParaRPr lang="en-US" b="1" u="sng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445817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3797617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Sl. 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Name of  Post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Pay Schedule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Gross emoluments at the entry level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West Bengal Civil Service (Executive) :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(PB-4A) Rs.15,600/- to 42,000/- + G.P. Rs. 5,400/-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Rs. 21,000/- besides D.A, M.A. </a:t>
                      </a:r>
                      <a:r>
                        <a:rPr lang="en-US" sz="1200" baseline="0" dirty="0" smtClean="0"/>
                        <a:t> And H.R.A</a:t>
                      </a:r>
                    </a:p>
                    <a:p>
                      <a:pPr algn="l"/>
                      <a:r>
                        <a:rPr lang="en-US" sz="1200" baseline="0" dirty="0" smtClean="0"/>
                        <a:t>Admissible as per rules.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West Bengal Commercial</a:t>
                      </a:r>
                      <a:r>
                        <a:rPr lang="en-US" sz="1200" baseline="0" dirty="0" smtClean="0"/>
                        <a:t> Tax Service: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(PB-4A) Rs.15,600/- to 42,000/- + G.P. Rs. 5,400/-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Rs. 21,000/- besides D.A, M.A. </a:t>
                      </a:r>
                      <a:r>
                        <a:rPr lang="en-US" sz="1200" baseline="0" dirty="0" smtClean="0"/>
                        <a:t> And H.R.A</a:t>
                      </a:r>
                    </a:p>
                    <a:p>
                      <a:pPr algn="l"/>
                      <a:r>
                        <a:rPr lang="en-US" sz="1200" baseline="0" dirty="0" smtClean="0"/>
                        <a:t>Admissible as per rules.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West Bengal Agriculture </a:t>
                      </a:r>
                      <a:r>
                        <a:rPr lang="en-US" sz="1200" baseline="0" dirty="0" smtClean="0"/>
                        <a:t>Tax Service: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(PB-4A) Rs.15,600/- to 42,000/- + G.P. Rs. 5,400/-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Rs. 21,000/- besides D.A, M.A. </a:t>
                      </a:r>
                      <a:r>
                        <a:rPr lang="en-US" sz="1200" baseline="0" dirty="0" smtClean="0"/>
                        <a:t> And H.R.A</a:t>
                      </a:r>
                    </a:p>
                    <a:p>
                      <a:pPr algn="l"/>
                      <a:r>
                        <a:rPr lang="en-US" sz="1200" baseline="0" dirty="0" smtClean="0"/>
                        <a:t>Admissible as per rules.</a:t>
                      </a:r>
                      <a:endParaRPr lang="en-US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West Bengal Excise</a:t>
                      </a:r>
                      <a:r>
                        <a:rPr lang="en-US" sz="1200" baseline="0" dirty="0" smtClean="0"/>
                        <a:t> Service: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(PB-4A) Rs.15,600/- to 42,000/- + G.P. Rs. 5,400/-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Rs. 21,000/- besides D.A, M.A. </a:t>
                      </a:r>
                      <a:r>
                        <a:rPr lang="en-US" sz="1200" baseline="0" dirty="0" smtClean="0"/>
                        <a:t> And H.R.A</a:t>
                      </a:r>
                    </a:p>
                    <a:p>
                      <a:pPr algn="l"/>
                      <a:r>
                        <a:rPr lang="en-US" sz="1200" baseline="0" dirty="0" smtClean="0"/>
                        <a:t>Admissible as per rules.</a:t>
                      </a:r>
                      <a:endParaRPr lang="en-US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West Bengal</a:t>
                      </a:r>
                      <a:r>
                        <a:rPr lang="en-US" sz="1200" baseline="0" dirty="0" smtClean="0"/>
                        <a:t> Co-operative Service: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(PB-4A) Rs.15,600/- to 42,000/- + G.P. Rs. 5,400/-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Rs. 21,000/- besides D.A, M.A. </a:t>
                      </a:r>
                      <a:r>
                        <a:rPr lang="en-US" sz="1200" baseline="0" dirty="0" smtClean="0"/>
                        <a:t> And H.R.A</a:t>
                      </a:r>
                    </a:p>
                    <a:p>
                      <a:pPr algn="l"/>
                      <a:r>
                        <a:rPr lang="en-US" sz="1200" baseline="0" dirty="0" smtClean="0"/>
                        <a:t>Admissible as per rules.</a:t>
                      </a:r>
                      <a:endParaRPr lang="en-US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West Bengal</a:t>
                      </a:r>
                      <a:r>
                        <a:rPr lang="en-US" sz="1200" baseline="0" dirty="0" smtClean="0"/>
                        <a:t> Labour Service: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(PB-4A) Rs.15,600/- to 42,000/- + G.P. Rs. 5,400/-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Rs. 21,000/- besides D.A, M.A. </a:t>
                      </a:r>
                      <a:r>
                        <a:rPr lang="en-US" sz="1200" baseline="0" dirty="0" smtClean="0"/>
                        <a:t> And H.R.A</a:t>
                      </a:r>
                    </a:p>
                    <a:p>
                      <a:pPr algn="l"/>
                      <a:r>
                        <a:rPr lang="en-US" sz="1200" baseline="0" dirty="0" smtClean="0"/>
                        <a:t>Admissible as per rules.</a:t>
                      </a:r>
                      <a:endParaRPr lang="en-US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West Bengal</a:t>
                      </a:r>
                      <a:r>
                        <a:rPr lang="en-US" sz="1200" baseline="0" dirty="0" smtClean="0"/>
                        <a:t> Food and Supplies Service: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(PB-4A) Rs.15,600/- to 42,000/- + G.P. Rs. 5,400/-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Rs. 21,000/- besides D.A, M.A. </a:t>
                      </a:r>
                      <a:r>
                        <a:rPr lang="en-US" sz="1200" baseline="0" dirty="0" smtClean="0"/>
                        <a:t> And H.R.A</a:t>
                      </a:r>
                    </a:p>
                    <a:p>
                      <a:pPr algn="l"/>
                      <a:r>
                        <a:rPr lang="en-US" sz="1200" baseline="0" dirty="0" smtClean="0"/>
                        <a:t>Admissible as per rules.</a:t>
                      </a:r>
                      <a:endParaRPr lang="en-US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Wesr</a:t>
                      </a:r>
                      <a:r>
                        <a:rPr lang="en-US" sz="1200" baseline="0" dirty="0" smtClean="0"/>
                        <a:t> Bengal Employment Service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(PB-4A) Rs.15,600/- to 42,000/- + G.P. Rs. 5,400/-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Rs. 21,000/- besides D.A, M.A. </a:t>
                      </a:r>
                      <a:r>
                        <a:rPr lang="en-US" sz="1200" baseline="0" dirty="0" smtClean="0"/>
                        <a:t> And H.R.A</a:t>
                      </a:r>
                    </a:p>
                    <a:p>
                      <a:pPr algn="l"/>
                      <a:r>
                        <a:rPr lang="en-US" sz="1200" baseline="0" dirty="0" smtClean="0"/>
                        <a:t>Admissible as per rules.</a:t>
                      </a:r>
                      <a:endParaRPr lang="en-US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West Bengal</a:t>
                      </a:r>
                      <a:r>
                        <a:rPr lang="en-US" sz="1200" baseline="0" dirty="0" smtClean="0"/>
                        <a:t> Registration and Stamp Revenue Service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(PB-4A) Rs.15,600/- to 42,000/- + G.P. Rs. 5,400/-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Rs. 21,000/- besides D.A, M.A. </a:t>
                      </a:r>
                      <a:r>
                        <a:rPr lang="en-US" sz="1200" baseline="0" dirty="0" smtClean="0"/>
                        <a:t> And H.R.A</a:t>
                      </a:r>
                    </a:p>
                    <a:p>
                      <a:pPr algn="l"/>
                      <a:r>
                        <a:rPr lang="en-US" sz="1200" baseline="0" dirty="0" smtClean="0"/>
                        <a:t>Admissible as per rules.</a:t>
                      </a:r>
                      <a:endParaRPr lang="en-US" sz="12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GROUP - B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1524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0600" y="2209800"/>
          <a:ext cx="71628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581400"/>
              </a:tblGrid>
              <a:tr h="96656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Post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Pay Structure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48236"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West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Bengal Police Service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(PB-4A) Rs.15,600/-to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42,000/- + G.P. Rs. 5400/-</a:t>
                      </a:r>
                    </a:p>
                    <a:p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Gross emoluments at the entry level : Rs.21,000/-besides D.A. , M.A. and H.R.A admissible as per rules.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GROUP - C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798"/>
          <a:ext cx="8229600" cy="15056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3505200"/>
                <a:gridCol w="3810000"/>
              </a:tblGrid>
              <a:tr h="4094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Sl. No.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Post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Pay Structure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11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Superintendent, District Correctional Home/ Deputy Superintendent, Central Correctional home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(PB-4) Rs.9,000/- to 40,500/- + G.P. Rs.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4,800/-</a:t>
                      </a:r>
                    </a:p>
                    <a:p>
                      <a:pPr algn="l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Gross emoluments at the entry level : Rs.15,960/- besides D.A., M.A. and H.R.A. admissible as per rules.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954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Joint Block Development Officer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(PB-4) Rs.9,000/- to 40,500/- + G.P. Rs.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4,700/-</a:t>
                      </a:r>
                    </a:p>
                    <a:p>
                      <a:pPr algn="l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Gross emoluments at the entry level : Rs.14,930/- besides D.A., M.A. and H.R.A. admissible as per rules.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11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Deputy Assistant Director of Consumer Affairs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and Fair Business Practices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(PB-4) Rs.9,000/- to 40,500/- + G.P. Rs.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4,700/-</a:t>
                      </a:r>
                    </a:p>
                    <a:p>
                      <a:pPr algn="l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Gross emoluments at the entry level : Rs.14,930/- besides D.A., M.A. and H.R.A. admissible as per rules.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954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West Bengal Junior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Social Welfare Service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(PB-4) Rs.9,000/- to 40,500/- + G.P. Rs.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4,700/-</a:t>
                      </a:r>
                    </a:p>
                    <a:p>
                      <a:pPr algn="l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Gross emoluments at the entry level : Rs.14,930/- besides D.A., M.A. and H.R.A. admissible as per rules.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789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West Bengal Subordinate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Land Revenue Service, Grade-I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(PB-4) Rs.9,000/- to 40,500/- + G.P. Rs.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4,700/-</a:t>
                      </a:r>
                    </a:p>
                    <a:p>
                      <a:pPr algn="l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Gross emoluments at the entry level : Rs.14,930/- besides D.A., M.A. and H.R.A. admissible as per rules.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954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Assistant Commercial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Tax Officer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(PB-4) Rs.9,000/- to 40,500/- + G.P. Rs.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4,700/-</a:t>
                      </a:r>
                    </a:p>
                    <a:p>
                      <a:pPr algn="l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Gross emoluments at the entry level : Rs.14,930/- besides D.A., M.A. and H.R.A. admissible as per rules.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789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Assistant Canal Revenue Officer (Irrigation)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(PB-4) Rs.9,000/- to 40,500/- + G.P. Rs.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4,400/-</a:t>
                      </a:r>
                    </a:p>
                    <a:p>
                      <a:pPr algn="l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Gross emoluments at the entry level : Rs.13,400/- besides D.A., M.A. and H.R.A. admissible as per rules.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789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Chief Controller of Correctional Service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(PB-4) Rs.9,000/- to 40,500/- + G.P. Rs.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4,400/-</a:t>
                      </a:r>
                    </a:p>
                    <a:p>
                      <a:pPr algn="l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Gross emoluments at the entry level : Rs.13,400/- besides D.A., M.A. and H.R.A. admissible as per rules.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GROUP- D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295399"/>
          <a:ext cx="8229600" cy="556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895600"/>
                <a:gridCol w="4191000"/>
              </a:tblGrid>
              <a:tr h="41322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Sl.</a:t>
                      </a:r>
                      <a:r>
                        <a:rPr lang="en-US" sz="2000" baseline="0" dirty="0" smtClean="0"/>
                        <a:t> No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Pay Structure</a:t>
                      </a:r>
                      <a:endParaRPr lang="en-US" sz="2000" dirty="0"/>
                    </a:p>
                  </a:txBody>
                  <a:tcPr/>
                </a:tc>
              </a:tr>
              <a:tr h="20978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Inspector of Co-operative Societies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(PB-3) Rs.7,100/- to 37,600/- + G.P.</a:t>
                      </a:r>
                    </a:p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Rs.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3,900/-</a:t>
                      </a:r>
                    </a:p>
                    <a:p>
                      <a:pPr algn="l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Gross emoluments at the entry level : Rs.12,270/- besides D.A., M.A. and H.R.A. admissible as per rules.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  <a:tr h="1525742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Panchayat Development Officer under the Panchayat and rural Development Department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(PB-3) Rs.7,100/- to 37,600/- + G.P. </a:t>
                      </a:r>
                    </a:p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Rs.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3,900/-</a:t>
                      </a:r>
                    </a:p>
                    <a:p>
                      <a:pPr algn="l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Gross emoluments at the entry level : Rs.12,270/- besides D.A., M.A. and H.R.A. admissible as per rules</a:t>
                      </a:r>
                      <a:endParaRPr lang="en-US" dirty="0"/>
                    </a:p>
                  </a:txBody>
                  <a:tcPr/>
                </a:tc>
              </a:tr>
              <a:tr h="1525742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Rehabilitation Officer under the Refugee Relief and</a:t>
                      </a:r>
                      <a:r>
                        <a:rPr lang="en-US" baseline="0" dirty="0" smtClean="0"/>
                        <a:t> Rehabilitation Department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(PB-3) Rs.7,100/- to 37,600/- + G.P. </a:t>
                      </a:r>
                    </a:p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Rs.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3,900/-</a:t>
                      </a:r>
                    </a:p>
                    <a:p>
                      <a:pPr algn="l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Gross emoluments at the entry level : Rs.12,270/- besides D.A., M.A. and H.R.A. admissible as per rules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57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WEST BENGAL CIVIL SERVICE (EXECTIVE) ETC. EXAMINATION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Commonly Known as WBCS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Examination</a:t>
            </a:r>
          </a:p>
          <a:p>
            <a:pPr algn="ctr">
              <a:buNone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Scheme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examination</a:t>
            </a:r>
            <a:endParaRPr lang="en-US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30480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Preliminary Examination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7400" y="41148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Main Examination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52578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Personality Test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3886200" y="3581400"/>
            <a:ext cx="533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3886200" y="4648200"/>
            <a:ext cx="533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Preliminary Examination</a:t>
            </a:r>
            <a:endParaRPr lang="en-US" sz="3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72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Objective type Consisting of  200 MCQs &amp; only qualifying  in nature</a:t>
            </a:r>
          </a:p>
          <a:p>
            <a:pPr lvl="4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828800"/>
          <a:ext cx="85344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908453"/>
                <a:gridCol w="981834"/>
                <a:gridCol w="1510513"/>
              </a:tblGrid>
              <a:tr h="35755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SL. No.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Name Of Subject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Marks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Duration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55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English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Composition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</a:t>
                      </a:r>
                    </a:p>
                    <a:p>
                      <a:pPr algn="ctr"/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Hrs. 30 Minutes 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55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(ii)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General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Science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571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(iii)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Current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events of National &amp; International Importance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755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(iv)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History Of India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571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(v)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Geography Of India with Special reference to West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Bengal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571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(vi)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Indian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Polity and Economy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571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(vii)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Indian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National Movement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755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(viii)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General Mental Ability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7554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14478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Main Examination &amp; Personality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Test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" y="685800"/>
          <a:ext cx="9143999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399"/>
                <a:gridCol w="4826877"/>
                <a:gridCol w="630621"/>
                <a:gridCol w="630621"/>
                <a:gridCol w="709448"/>
                <a:gridCol w="945931"/>
                <a:gridCol w="867102"/>
              </a:tblGrid>
              <a:tr h="328024">
                <a:tc rowSpan="2">
                  <a:txBody>
                    <a:bodyPr/>
                    <a:lstStyle/>
                    <a:p>
                      <a:r>
                        <a:rPr lang="en-US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Sl</a:t>
                      </a:r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 No.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Compulsory Papers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Marks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Duration</a:t>
                      </a:r>
                    </a:p>
                    <a:p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3 Hours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5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Group</a:t>
                      </a:r>
                      <a:r>
                        <a:rPr lang="en-US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‘A’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Group ‘B’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Group ‘C’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Group</a:t>
                      </a:r>
                      <a:r>
                        <a:rPr lang="en-US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‘D’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70441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Bengali/Hindi/Urdu/Nepali/Santali- Letter Writing</a:t>
                      </a:r>
                      <a:r>
                        <a:rPr lang="en-US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(within 150 words) / Drafting of report (within 200 words), Précis Writing, Composition and Translation from English to Bengali/Hindi/Urdu/Nepali/Santali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718528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English</a:t>
                      </a:r>
                      <a:r>
                        <a:rPr lang="en-US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Letter Writing (within 150 words) / Drafting of Report (within 200 words), Précis Writing, Composition and Translation from Bengali/Hindi/Urdu/Nepali/Santali to English 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562326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General Studies</a:t>
                      </a:r>
                      <a:r>
                        <a:rPr lang="en-US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-I: (</a:t>
                      </a:r>
                      <a:r>
                        <a:rPr lang="en-US" sz="10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)Indian History with special emphasis on National Movement </a:t>
                      </a:r>
                    </a:p>
                    <a:p>
                      <a:pPr algn="ctr"/>
                      <a:r>
                        <a:rPr lang="en-US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and  (ii) Geography of India with special reference to West Bengal.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562326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4.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General Studies</a:t>
                      </a:r>
                      <a:r>
                        <a:rPr lang="en-US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-II: Science and Scientific &amp; Technological advancement, Environment, General Knowledge and Current Affairs.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41505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5.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The Constitution of</a:t>
                      </a:r>
                      <a:r>
                        <a:rPr lang="en-US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India and Indian Economy including role and functions of   Reserve Bank of India.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80091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6.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Arithmetic and Test of  Reasoning.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80091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7.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Optional Subject (Paper-I)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--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--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80091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8.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Optional Subject (Paper-II)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80091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9.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Personality Test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8009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Total Marks</a:t>
                      </a:r>
                      <a:endParaRPr lang="en-US" sz="10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1800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1800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1350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  <a:endParaRPr 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List of Optional Paper</a:t>
            </a:r>
            <a:r>
              <a:rPr lang="en-US" b="1" u="sng" dirty="0" smtClean="0"/>
              <a:t>s</a:t>
            </a:r>
            <a:endParaRPr lang="en-US" b="1" u="sn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219196"/>
          <a:ext cx="8001000" cy="5181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472707">
                <a:tc>
                  <a:txBody>
                    <a:bodyPr/>
                    <a:lstStyle/>
                    <a:p>
                      <a:r>
                        <a:rPr lang="en-US" sz="20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Subject</a:t>
                      </a:r>
                      <a:endParaRPr lang="en-US" sz="20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Code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Bengali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Hindi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Sanskrit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English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Pali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72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Arabic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Persian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French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Urdu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08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Santali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List of Optional Paper</a:t>
            </a:r>
            <a:r>
              <a:rPr lang="en-US" b="1" u="sng" dirty="0" smtClean="0"/>
              <a:t>s</a:t>
            </a:r>
            <a:endParaRPr lang="en-US" b="1" u="sn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219196"/>
          <a:ext cx="8001000" cy="5181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472707">
                <a:tc>
                  <a:txBody>
                    <a:bodyPr/>
                    <a:lstStyle/>
                    <a:p>
                      <a:r>
                        <a:rPr lang="en-US" sz="20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Subject</a:t>
                      </a:r>
                      <a:endParaRPr lang="en-US" sz="20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Code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Comparative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Literature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Agriculture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Animal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Husbandry &amp; Veterinary Science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Anthropology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Botany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72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Chemistry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Civil Engineering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Computer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&amp; Accountancy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Computer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Science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08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Economics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List of Optional Paper</a:t>
            </a:r>
            <a:r>
              <a:rPr lang="en-US" b="1" u="sng" dirty="0" smtClean="0"/>
              <a:t>s</a:t>
            </a:r>
            <a:endParaRPr lang="en-US" b="1" u="sn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219196"/>
          <a:ext cx="8001000" cy="5181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472707">
                <a:tc>
                  <a:txBody>
                    <a:bodyPr/>
                    <a:lstStyle/>
                    <a:p>
                      <a:r>
                        <a:rPr lang="en-US" sz="20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Subject</a:t>
                      </a:r>
                      <a:endParaRPr lang="en-US" sz="20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Code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Ectrical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Engineering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Geography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Geology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History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Law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72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Mathematics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Management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Mechanical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Engineering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Medical Science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08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Philosophy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List of Optional Paper</a:t>
            </a:r>
            <a:r>
              <a:rPr lang="en-US" b="1" u="sng" dirty="0" smtClean="0"/>
              <a:t>s</a:t>
            </a:r>
            <a:endParaRPr lang="en-US" b="1" u="sn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219196"/>
          <a:ext cx="8001000" cy="3618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472707">
                <a:tc>
                  <a:txBody>
                    <a:bodyPr/>
                    <a:lstStyle/>
                    <a:p>
                      <a:r>
                        <a:rPr lang="en-US" sz="20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Subject</a:t>
                      </a:r>
                      <a:endParaRPr lang="en-US" sz="20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Code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Physiology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Physics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Political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Science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Psychology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Sociology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72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Statistics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6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Zoology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QUALIFICATION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degree of a recognized university.</a:t>
            </a:r>
          </a:p>
          <a:p>
            <a:pPr marL="514350" indent="-514350" algn="ctr"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Ability to read, write &amp; speak in Bengali.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 	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(except whose mother tongue is Nepali)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1009</TotalTime>
  <Words>1467</Words>
  <Application>Microsoft Office PowerPoint</Application>
  <PresentationFormat>On-screen Show (4:3)</PresentationFormat>
  <Paragraphs>350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Competitive Examinations Conducted by West Bengal Public Service Commission (WBPSC) </vt:lpstr>
      <vt:lpstr>WEST BENGAL CIVIL SERVICE (EXECTIVE) ETC. EXAMINATION</vt:lpstr>
      <vt:lpstr>Preliminary Examination</vt:lpstr>
      <vt:lpstr>Main Examination &amp; Personality Test</vt:lpstr>
      <vt:lpstr>List of Optional Papers</vt:lpstr>
      <vt:lpstr>List of Optional Papers</vt:lpstr>
      <vt:lpstr>List of Optional Papers</vt:lpstr>
      <vt:lpstr>List of Optional Papers</vt:lpstr>
      <vt:lpstr>QUALIFICATION</vt:lpstr>
      <vt:lpstr>AGE</vt:lpstr>
      <vt:lpstr>GROUP - A</vt:lpstr>
      <vt:lpstr>GROUP - B</vt:lpstr>
      <vt:lpstr>GROUP - C</vt:lpstr>
      <vt:lpstr>GROUP- 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Competitive Examinations Conducted by West Bengal Public Service Commission (WBPSC)</dc:title>
  <dc:creator>NZDEO</dc:creator>
  <cp:lastModifiedBy>HP</cp:lastModifiedBy>
  <cp:revision>106</cp:revision>
  <dcterms:created xsi:type="dcterms:W3CDTF">2018-02-16T11:33:53Z</dcterms:created>
  <dcterms:modified xsi:type="dcterms:W3CDTF">2018-03-14T11:33:51Z</dcterms:modified>
</cp:coreProperties>
</file>